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0"/>
  </p:notesMasterIdLst>
  <p:sldIdLst>
    <p:sldId id="256" r:id="rId3"/>
    <p:sldId id="274" r:id="rId4"/>
    <p:sldId id="308" r:id="rId5"/>
    <p:sldId id="313" r:id="rId6"/>
    <p:sldId id="314" r:id="rId7"/>
    <p:sldId id="310" r:id="rId8"/>
    <p:sldId id="26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FF99"/>
    <a:srgbClr val="EFEFDD"/>
    <a:srgbClr val="4D4D4D"/>
    <a:srgbClr val="333333"/>
    <a:srgbClr val="5F5F5F"/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/>
  </p:normalViewPr>
  <p:slideViewPr>
    <p:cSldViewPr snapToGrid="0"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920DD-25B1-4EDE-940C-793219AC0390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27A0-E50B-4E50-91AB-5E82106B193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2247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Solution Formation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Solution Formation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492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Heat of Solution</a:t>
            </a:r>
          </a:p>
          <a:p>
            <a:r>
              <a:rPr lang="en-US" smtClean="0"/>
              <a:t>The Heat of Solution is the amount of heat energy absorbed (endothermic) or released (exothermic) when a specific amount of solute dissolves in a solvent.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Heat of Solution</a:t>
            </a:r>
          </a:p>
          <a:p>
            <a:r>
              <a:rPr lang="en-US" smtClean="0"/>
              <a:t>The Heat of Solution is the amount of heat energy absorbed (endothermic) or released (exothermic) when a specific amount of solute dissolves in a solvent.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9281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Steps in Solution Formation</a:t>
            </a:r>
          </a:p>
          <a:p>
            <a:r>
              <a:rPr lang="en-US" smtClean="0"/>
              <a:t>H1 Step 1 - Expanding the solute</a:t>
            </a:r>
          </a:p>
          <a:p>
            <a:r>
              <a:rPr lang="en-US" smtClean="0"/>
              <a:t>Separating the solute into individual components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Steps in Solution Formation</a:t>
            </a:r>
          </a:p>
          <a:p>
            <a:r>
              <a:rPr lang="en-US" smtClean="0"/>
              <a:t>H1 Step 1 - Expanding the solute</a:t>
            </a:r>
          </a:p>
          <a:p>
            <a:r>
              <a:rPr lang="en-US" smtClean="0"/>
              <a:t>Separating the solute into individual components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2257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Steps in Solution Formation</a:t>
            </a:r>
          </a:p>
          <a:p>
            <a:r>
              <a:rPr lang="en-US" smtClean="0"/>
              <a:t>H2 Step 2 - Expanding the solvent</a:t>
            </a:r>
          </a:p>
          <a:p>
            <a:r>
              <a:rPr lang="en-US" smtClean="0"/>
              <a:t>Overcoming intermolecular forces of the solvent molecules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Steps in Solution Formation</a:t>
            </a:r>
          </a:p>
          <a:p>
            <a:r>
              <a:rPr lang="en-US" smtClean="0"/>
              <a:t>H2 Step 2 - Expanding the solvent</a:t>
            </a:r>
          </a:p>
          <a:p>
            <a:r>
              <a:rPr lang="en-US" smtClean="0"/>
              <a:t>Overcoming intermolecular forces of the solvent molecules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3932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Steps in Solution Formation</a:t>
            </a:r>
          </a:p>
          <a:p>
            <a:r>
              <a:rPr lang="en-US" smtClean="0"/>
              <a:t>H3 Step 3 - Interaction of solute and solvent to form the solution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Steps in Solution Formation</a:t>
            </a:r>
          </a:p>
          <a:p>
            <a:r>
              <a:rPr lang="en-US" smtClean="0"/>
              <a:t>H3 Step 3 - Interaction of solute and solvent to form the solution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0296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Solution Formation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Solution Formation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5451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 Chart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 Chart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961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22AF9-231D-4405-B6CE-30F790F82DE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C06C2-ECB8-49D1-97D5-32BADE97E57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A8438-2B32-4C4D-8506-B71FB9F5928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AAD86-C722-44C4-8576-A6BC05B3771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39CE7-0FD6-495C-AFD2-4B246D14DEE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27A68-AE07-4E88-902F-57645064297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13EB9-81CE-4D27-B3E5-54708D3CB12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4D5D7-03D9-4B5F-B77E-2315EFE8D7C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346C1-FB97-4783-A614-257E41654BB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E86D4-A7B2-4D5A-9CDF-94DAF2F8CBE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8F256-3F7F-479B-A8CD-30484DF7770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97CE4858-8AAA-469D-AD3C-D69DA9508D14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Solution Formation</a:t>
            </a:r>
            <a:endParaRPr lang="en-US" b="1" u="sng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5029200" cy="762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Heat of Solution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62000" y="762000"/>
            <a:ext cx="8001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The </a:t>
            </a:r>
            <a:r>
              <a:rPr lang="en-US" sz="2800" dirty="0">
                <a:solidFill>
                  <a:srgbClr val="C00000"/>
                </a:solidFill>
              </a:rPr>
              <a:t>Heat of Solution </a:t>
            </a:r>
            <a:r>
              <a:rPr lang="en-US" sz="2800" dirty="0">
                <a:solidFill>
                  <a:srgbClr val="000000"/>
                </a:solidFill>
              </a:rPr>
              <a:t>is the amount of heat energy absorbed (endothermic) or released (exothermic) when a specific amount of solute dissolves in a solvent.</a:t>
            </a:r>
          </a:p>
        </p:txBody>
      </p:sp>
      <p:graphicFrame>
        <p:nvGraphicFramePr>
          <p:cNvPr id="21530" name="Group 26"/>
          <p:cNvGraphicFramePr>
            <a:graphicFrameLocks noGrp="1"/>
          </p:cNvGraphicFramePr>
          <p:nvPr>
            <p:ph idx="1"/>
          </p:nvPr>
        </p:nvGraphicFramePr>
        <p:xfrm>
          <a:off x="1201738" y="2819400"/>
          <a:ext cx="6578600" cy="310286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257550"/>
                <a:gridCol w="332105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Substance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Heat of Solution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(kJ/mol)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NaOH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-44.51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NH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+25.69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KNO</a:t>
                      </a:r>
                      <a:r>
                        <a:rPr kumimoji="0" lang="en-US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+34.89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HCl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-74.84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597775" cy="823913"/>
          </a:xfrm>
        </p:spPr>
        <p:txBody>
          <a:bodyPr/>
          <a:lstStyle/>
          <a:p>
            <a:r>
              <a:rPr lang="en-US" sz="3200" u="sng" dirty="0">
                <a:solidFill>
                  <a:srgbClr val="000000"/>
                </a:solidFill>
              </a:rPr>
              <a:t>Steps in Solution Formation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1305497" y="687007"/>
            <a:ext cx="6991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H</a:t>
            </a:r>
            <a:r>
              <a:rPr lang="en-US" sz="2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1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1 -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Expanding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the solute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1303401" y="1144110"/>
            <a:ext cx="69627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Separating the solute into individual components</a:t>
            </a:r>
          </a:p>
        </p:txBody>
      </p:sp>
      <p:pic>
        <p:nvPicPr>
          <p:cNvPr id="8" name="Picture 7" descr="SolutionForm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672" y="2072198"/>
            <a:ext cx="7876032" cy="4573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597775" cy="823913"/>
          </a:xfrm>
        </p:spPr>
        <p:txBody>
          <a:bodyPr/>
          <a:lstStyle/>
          <a:p>
            <a:r>
              <a:rPr lang="en-US" sz="3200" u="sng" dirty="0">
                <a:solidFill>
                  <a:srgbClr val="000000"/>
                </a:solidFill>
              </a:rPr>
              <a:t>Steps in Solution Formation</a:t>
            </a:r>
          </a:p>
        </p:txBody>
      </p:sp>
      <p:pic>
        <p:nvPicPr>
          <p:cNvPr id="8" name="Picture 7" descr="SolutionForm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672" y="2072198"/>
            <a:ext cx="7876032" cy="4573730"/>
          </a:xfrm>
          <a:prstGeom prst="rect">
            <a:avLst/>
          </a:prstGeom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14006" y="689039"/>
            <a:ext cx="6991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H</a:t>
            </a:r>
            <a:r>
              <a:rPr lang="en-US" sz="2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2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Expanding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the solvent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283208" y="1097217"/>
            <a:ext cx="772668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Overcoming intermolecular forces of the solvent molecules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597775" cy="823913"/>
          </a:xfrm>
        </p:spPr>
        <p:txBody>
          <a:bodyPr/>
          <a:lstStyle/>
          <a:p>
            <a:r>
              <a:rPr lang="en-US" sz="3200" u="sng" dirty="0">
                <a:solidFill>
                  <a:srgbClr val="000000"/>
                </a:solidFill>
              </a:rPr>
              <a:t>Steps in Solution Formation</a:t>
            </a:r>
          </a:p>
        </p:txBody>
      </p:sp>
      <p:pic>
        <p:nvPicPr>
          <p:cNvPr id="8" name="Picture 7" descr="SolutionForm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672" y="2072198"/>
            <a:ext cx="7876032" cy="4573730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247712" y="676656"/>
            <a:ext cx="76009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H</a:t>
            </a:r>
            <a:r>
              <a:rPr lang="en-US" sz="2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3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3 -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Interaction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of solute and solvent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to form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the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33" name="Rectangle 49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Solution Formation</a:t>
            </a:r>
          </a:p>
        </p:txBody>
      </p:sp>
      <p:graphicFrame>
        <p:nvGraphicFramePr>
          <p:cNvPr id="67687" name="Group 103"/>
          <p:cNvGraphicFramePr>
            <a:graphicFrameLocks noGrp="1"/>
          </p:cNvGraphicFramePr>
          <p:nvPr>
            <p:ph idx="1"/>
          </p:nvPr>
        </p:nvGraphicFramePr>
        <p:xfrm>
          <a:off x="188499" y="1275798"/>
          <a:ext cx="8716962" cy="44805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97037"/>
                <a:gridCol w="1295400"/>
                <a:gridCol w="1295400"/>
                <a:gridCol w="1295400"/>
                <a:gridCol w="1295400"/>
                <a:gridCol w="1838325"/>
              </a:tblGrid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Solvent/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Solute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H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H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H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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H</a:t>
                      </a:r>
                      <a:r>
                        <a:rPr kumimoji="0" lang="en-US" sz="2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sym typeface="Symbol" pitchFamily="18" charset="2"/>
                        </a:rPr>
                        <a:t>sol’n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Outcome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Polar/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Polar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large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large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 large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+/-small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forms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Polar/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Nonpolar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small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large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+/- small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large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 solution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forms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Nonpolar/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Nonpolar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small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small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+/- small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+/-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small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Solution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forms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Nonpolar/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polar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large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small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+/- small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 large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 solution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forms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01675" y="0"/>
            <a:ext cx="7848600" cy="6858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Solubility Chart</a:t>
            </a:r>
          </a:p>
        </p:txBody>
      </p:sp>
      <p:pic>
        <p:nvPicPr>
          <p:cNvPr id="16387" name="Picture 3" descr="solubility chart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762000"/>
            <a:ext cx="9144000" cy="6096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370</Words>
  <Application>Microsoft Office PowerPoint</Application>
  <PresentationFormat>Екран (4:3)</PresentationFormat>
  <Paragraphs>95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7</vt:i4>
      </vt:variant>
    </vt:vector>
  </HeadingPairs>
  <TitlesOfParts>
    <vt:vector size="9" baseType="lpstr">
      <vt:lpstr>Default Design</vt:lpstr>
      <vt:lpstr>chemistry</vt:lpstr>
      <vt:lpstr>Solution Formation</vt:lpstr>
      <vt:lpstr>Heat of Solution</vt:lpstr>
      <vt:lpstr>Steps in Solution Formation</vt:lpstr>
      <vt:lpstr>Steps in Solution Formation</vt:lpstr>
      <vt:lpstr>Steps in Solution Formation</vt:lpstr>
      <vt:lpstr>Predicting Solution Formation</vt:lpstr>
      <vt:lpstr>Solubility Chart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85</cp:revision>
  <dcterms:created xsi:type="dcterms:W3CDTF">2006-06-08T16:43:21Z</dcterms:created>
  <dcterms:modified xsi:type="dcterms:W3CDTF">2015-09-02T10:00:22Z</dcterms:modified>
</cp:coreProperties>
</file>